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3" r:id="rId4"/>
    <p:sldId id="262" r:id="rId5"/>
    <p:sldId id="264" r:id="rId6"/>
    <p:sldId id="266" r:id="rId7"/>
    <p:sldId id="265" r:id="rId8"/>
    <p:sldId id="268" r:id="rId9"/>
    <p:sldId id="267" r:id="rId10"/>
    <p:sldId id="259" r:id="rId11"/>
    <p:sldId id="258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19EA2D-3797-4C2B-A480-CE10A5EEF34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DE80E0-4705-4DA3-B037-D5CB2A862C4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57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Cellular Respiration</a:t>
            </a:r>
          </a:p>
          <a:p>
            <a:r>
              <a:rPr lang="en-US" smtClean="0"/>
              <a:t>Aerobic and Anaerobic Metabolism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Cellular Respiration</a:t>
            </a:r>
          </a:p>
          <a:p>
            <a:pPr>
              <a:defRPr/>
            </a:pPr>
            <a:r>
              <a:rPr lang="en-US" smtClean="0"/>
              <a:t>Aerobic and Anaerobic Metabolism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06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Aerobic Respiration</a:t>
            </a:r>
          </a:p>
          <a:p>
            <a:r>
              <a:rPr lang="en-US" smtClean="0"/>
              <a:t>C6H12O6  + 6O2  → 6CO2  + 6H2O + 38 ATP</a:t>
            </a:r>
          </a:p>
          <a:p>
            <a:r>
              <a:rPr lang="en-US" smtClean="0"/>
              <a:t> The Krebs cycle and electron transport take place in the mitochondria</a:t>
            </a:r>
          </a:p>
          <a:p>
            <a:r>
              <a:rPr lang="en-US" smtClean="0"/>
              <a:t> The Krebs cycle and electron transport maximize ATP yield </a:t>
            </a:r>
          </a:p>
          <a:p>
            <a:r>
              <a:rPr lang="en-US" smtClean="0"/>
              <a:t> 38 ATP vs. 2 ATP for fermentation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Aerobic Respiration</a:t>
            </a:r>
          </a:p>
          <a:p>
            <a:pPr>
              <a:defRPr/>
            </a:pPr>
            <a:r>
              <a:rPr lang="en-US" smtClean="0"/>
              <a:t>C6H12O6  + 6O2  → 6CO2  + 6H2O + 38 ATP</a:t>
            </a:r>
          </a:p>
          <a:p>
            <a:pPr>
              <a:defRPr/>
            </a:pPr>
            <a:r>
              <a:rPr lang="en-US" smtClean="0"/>
              <a:t> The Krebs cycle and electron transport take place in the mitochondria</a:t>
            </a:r>
          </a:p>
          <a:p>
            <a:pPr>
              <a:defRPr/>
            </a:pPr>
            <a:r>
              <a:rPr lang="en-US" smtClean="0"/>
              <a:t> The Krebs cycle and electron transport maximize ATP yield </a:t>
            </a:r>
          </a:p>
          <a:p>
            <a:pPr>
              <a:defRPr/>
            </a:pPr>
            <a:r>
              <a:rPr lang="en-US" smtClean="0"/>
              <a:t> 38 ATP vs. 2 ATP for fermentation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02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Anaerobic Respiration</a:t>
            </a:r>
            <a:br>
              <a:rPr lang="en-US" smtClean="0"/>
            </a:br>
            <a:r>
              <a:rPr lang="en-US" smtClean="0"/>
              <a:t>(Alcohol Fermentation)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C6H12O6 → 2 CH3CH2OH + 2 CO2 + 2 ATP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glucose       ethyl alcohol   carbon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                                        dioxide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Alcohol fermentation takes place in yeast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and some bacteria, and yields only the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2 ATP produced in glycolysis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Anaerobic Respiration</a:t>
            </a:r>
            <a:br>
              <a:rPr lang="en-US" smtClean="0"/>
            </a:br>
            <a:r>
              <a:rPr lang="en-US" smtClean="0"/>
              <a:t>(Alcohol Fermentation)</a:t>
            </a:r>
          </a:p>
          <a:p>
            <a:r>
              <a:rPr lang="en-US" smtClean="0"/>
              <a:t>   C6H12O6 → 2 CH3CH2OH + 2 CO2 + 2 ATP</a:t>
            </a:r>
          </a:p>
          <a:p>
            <a:r>
              <a:rPr lang="en-US" smtClean="0"/>
              <a:t>   glucose       ethyl alcohol   carbon</a:t>
            </a:r>
          </a:p>
          <a:p>
            <a:r>
              <a:rPr lang="en-US" smtClean="0"/>
              <a:t>                                           dioxide</a:t>
            </a:r>
          </a:p>
          <a:p>
            <a:endParaRPr lang="en-US" smtClean="0"/>
          </a:p>
          <a:p>
            <a:r>
              <a:rPr lang="en-US" smtClean="0"/>
              <a:t>Alcohol fermentation takes place in yeast</a:t>
            </a:r>
          </a:p>
          <a:p>
            <a:r>
              <a:rPr lang="en-US" smtClean="0"/>
              <a:t>and some bacteria, and yields only the</a:t>
            </a:r>
          </a:p>
          <a:p>
            <a:r>
              <a:rPr lang="en-US" smtClean="0"/>
              <a:t>2 ATP produced in glycolysis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Anaerobic Respiration</a:t>
            </a:r>
            <a:br>
              <a:rPr lang="en-US" smtClean="0"/>
            </a:br>
            <a:r>
              <a:rPr lang="en-US" smtClean="0"/>
              <a:t>(Lactic Acid Fermentation)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C6H12O6 → 2 C3H6O3 + 2 ATP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glucose      lactic acid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                                        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Lactic acid fermentation takes place in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animal cells and some bacteria and fungi;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it yields only the 2 ATP produced in glycolysis.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Anaerobic Respiration</a:t>
            </a:r>
            <a:br>
              <a:rPr lang="en-US" smtClean="0"/>
            </a:br>
            <a:r>
              <a:rPr lang="en-US" smtClean="0"/>
              <a:t>(Lactic Acid Fermentation)</a:t>
            </a:r>
          </a:p>
          <a:p>
            <a:r>
              <a:rPr lang="en-US" smtClean="0"/>
              <a:t>   C6H12O6 → 2 C3H6O3 + 2 ATP</a:t>
            </a:r>
          </a:p>
          <a:p>
            <a:r>
              <a:rPr lang="en-US" smtClean="0"/>
              <a:t>   glucose      lactic acid</a:t>
            </a:r>
          </a:p>
          <a:p>
            <a:r>
              <a:rPr lang="en-US" smtClean="0"/>
              <a:t>                                           </a:t>
            </a:r>
          </a:p>
          <a:p>
            <a:endParaRPr lang="en-US" smtClean="0"/>
          </a:p>
          <a:p>
            <a:r>
              <a:rPr lang="en-US" smtClean="0"/>
              <a:t>Lactic acid fermentation takes place in</a:t>
            </a:r>
          </a:p>
          <a:p>
            <a:r>
              <a:rPr lang="en-US" smtClean="0"/>
              <a:t>animal cells and some bacteria and fungi;</a:t>
            </a:r>
          </a:p>
          <a:p>
            <a:r>
              <a:rPr lang="en-US" smtClean="0"/>
              <a:t>it yields only the 2 ATP produced in glycolysis.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Glycolysis takes place in the cytoplasm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Glycolysis takes place in the cytoplasm 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Glycolysis Simplified </a:t>
            </a:r>
            <a:br>
              <a:rPr lang="en-US" smtClean="0"/>
            </a:br>
            <a:r>
              <a:rPr lang="en-US" smtClean="0"/>
              <a:t>(greatly )</a:t>
            </a:r>
          </a:p>
          <a:p>
            <a:r>
              <a:rPr lang="en-US" smtClean="0"/>
              <a:t>If oxygen is available (aerobic), then pyruvate enters the Krebs cycle </a:t>
            </a:r>
          </a:p>
          <a:p>
            <a:r>
              <a:rPr lang="en-US" smtClean="0"/>
              <a:t>If oxygen is not available(anaerobic), then pyruvate undergoes fermentation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Glycolysis Simplified </a:t>
            </a:r>
            <a:br>
              <a:rPr lang="en-US" smtClean="0"/>
            </a:br>
            <a:r>
              <a:rPr lang="en-US" smtClean="0"/>
              <a:t>(greatly )</a:t>
            </a:r>
          </a:p>
          <a:p>
            <a:pPr>
              <a:defRPr/>
            </a:pPr>
            <a:r>
              <a:rPr lang="en-US" smtClean="0"/>
              <a:t>If oxygen is available (aerobic), then pyruvate enters the Krebs cycle </a:t>
            </a:r>
          </a:p>
          <a:p>
            <a:pPr>
              <a:defRPr/>
            </a:pPr>
            <a:r>
              <a:rPr lang="en-US" smtClean="0"/>
              <a:t>If oxygen is not available(anaerobic), then pyruvate undergoes fermentation 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72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Aerobic respiration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Aerobic respiration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89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Synonymous Terms</a:t>
            </a:r>
          </a:p>
          <a:p>
            <a:r>
              <a:rPr lang="en-US" smtClean="0"/>
              <a:t>Krebs cycle</a:t>
            </a:r>
          </a:p>
          <a:p>
            <a:r>
              <a:rPr lang="en-US" smtClean="0"/>
              <a:t>Citric acid cycle</a:t>
            </a:r>
          </a:p>
          <a:p>
            <a:r>
              <a:rPr lang="en-US" smtClean="0"/>
              <a:t>Tri-carboxylic acid cycle (TCA cycle)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Synonymous Terms</a:t>
            </a:r>
          </a:p>
          <a:p>
            <a:pPr>
              <a:defRPr/>
            </a:pPr>
            <a:r>
              <a:rPr lang="en-US" smtClean="0"/>
              <a:t>Krebs cycle</a:t>
            </a:r>
          </a:p>
          <a:p>
            <a:pPr>
              <a:defRPr/>
            </a:pPr>
            <a:r>
              <a:rPr lang="en-US" smtClean="0"/>
              <a:t>Citric acid cycle</a:t>
            </a:r>
          </a:p>
          <a:p>
            <a:pPr>
              <a:defRPr/>
            </a:pPr>
            <a:r>
              <a:rPr lang="en-US" smtClean="0"/>
              <a:t>Tri-carboxylic acid cycle (TCA cycle)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54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Mitochondrial Structure</a:t>
            </a:r>
          </a:p>
          <a:p>
            <a:r>
              <a:rPr lang="en-US" smtClean="0"/>
              <a:t>The Krebs cycle takes place across inner membrane space (matrix) of the mitochondrion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Mitochondrial Structure</a:t>
            </a:r>
          </a:p>
          <a:p>
            <a:pPr>
              <a:defRPr/>
            </a:pPr>
            <a:r>
              <a:rPr lang="en-US" smtClean="0"/>
              <a:t>The Krebs cycle takes place across inner membrane space (matrix) of the mitochondrion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50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ElectronTransport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ElectronTransport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44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Role of Oxygen (O2)</a:t>
            </a:r>
          </a:p>
          <a:p>
            <a:r>
              <a:rPr lang="en-US" smtClean="0"/>
              <a:t>Oxygen is the terminal (final) electron acceptor</a:t>
            </a:r>
          </a:p>
          <a:p>
            <a:r>
              <a:rPr lang="en-US" smtClean="0"/>
              <a:t>½ O2 + 2H+ + 2e-  H2O</a:t>
            </a:r>
          </a:p>
          <a:p>
            <a:r>
              <a:rPr lang="en-US" smtClean="0"/>
              <a:t> Oxygen is needed only in the very LAST step of cellular respiration!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Role of Oxygen (O2)</a:t>
            </a:r>
          </a:p>
          <a:p>
            <a:pPr>
              <a:defRPr/>
            </a:pPr>
            <a:r>
              <a:rPr lang="en-US" smtClean="0"/>
              <a:t>Oxygen is the terminal (final) electron acceptor</a:t>
            </a:r>
          </a:p>
          <a:p>
            <a:pPr>
              <a:defRPr/>
            </a:pPr>
            <a:r>
              <a:rPr lang="en-US" smtClean="0"/>
              <a:t>½ O2 + 2H+ + 2e-  H2O</a:t>
            </a:r>
          </a:p>
          <a:p>
            <a:pPr>
              <a:defRPr/>
            </a:pPr>
            <a:r>
              <a:rPr lang="en-US" smtClean="0"/>
              <a:t> Oxygen is needed only in the very LAST step of cellular respiration!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60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Mitochondrial Structure</a:t>
            </a:r>
          </a:p>
          <a:p>
            <a:r>
              <a:rPr lang="en-US" smtClean="0"/>
              <a:t>Infoldings (cristae) increase the area of membrane surface available for electron transport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Mitochondrial Structure</a:t>
            </a:r>
          </a:p>
          <a:p>
            <a:pPr>
              <a:defRPr/>
            </a:pPr>
            <a:r>
              <a:rPr lang="en-US" smtClean="0"/>
              <a:t>Infoldings (cristae) increase the area of membrane surface available for electron transport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04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CD5AA-05D7-4497-AF4E-F118024DBD9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A830-E94E-4FAF-9018-F1149A3FD95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B7F49-BAAD-4B17-B05D-CBCE5065B37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D848B-F5AB-4A6C-AB72-C15CFC63857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C0096-D1B9-4E16-A68B-5E6EAD54B7C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D2262-29B4-4F0A-A703-3447AB3F24E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1ACEE-15EF-4C2C-A314-F1F8EFB86D8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906CC-4982-47D4-A9A9-28C773F4874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2CE58-3332-4C15-B421-0DE1FDF9E13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EDAA-C0EA-4E8B-A66F-D3B2986F06A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98876-4AE8-4FFD-B96B-051596E7997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B8277-2974-4DC8-8DC4-6360609AB99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2415E-3208-4EB9-862B-C6B6571E76F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9BE63-CA40-4758-8845-3202C615EF6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B6B29-266D-46AB-A868-52C38BB63D5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F6478-1C43-4328-BECE-B32266B1D0F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BF9EB-6C5A-4B75-98CC-4B0A156EEFE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B4E30-67A3-41A3-909E-E37D2222324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AF954-4830-43AD-8223-8CFD701670B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05C5F-2786-4136-A2D5-0BD08DD933E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68BD-713B-405C-8782-27C0E7BA504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75CF-92C3-44A2-B09A-BE5B4402717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1D8A12-BEF5-445B-B3E9-92BD2BB9CDD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D7CF90-48D6-4F00-B46D-A51127B7FFD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www.expasy.ch/biomap/images/pathway-1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Cellular Respiration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7526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Aerobic and Anaerobic Metabolism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Aerobic Respiration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mtClean="0">
                <a:latin typeface="Comic Sans MS" pitchFamily="66" charset="0"/>
              </a:rPr>
              <a:t>C</a:t>
            </a:r>
            <a:r>
              <a:rPr lang="pt-BR" baseline="-25000" smtClean="0">
                <a:latin typeface="Comic Sans MS" pitchFamily="66" charset="0"/>
              </a:rPr>
              <a:t>6</a:t>
            </a:r>
            <a:r>
              <a:rPr lang="pt-BR" smtClean="0">
                <a:latin typeface="Comic Sans MS" pitchFamily="66" charset="0"/>
              </a:rPr>
              <a:t>H</a:t>
            </a:r>
            <a:r>
              <a:rPr lang="pt-BR" baseline="-25000" smtClean="0">
                <a:latin typeface="Comic Sans MS" pitchFamily="66" charset="0"/>
              </a:rPr>
              <a:t>12</a:t>
            </a:r>
            <a:r>
              <a:rPr lang="pt-BR" smtClean="0">
                <a:latin typeface="Comic Sans MS" pitchFamily="66" charset="0"/>
              </a:rPr>
              <a:t>O</a:t>
            </a:r>
            <a:r>
              <a:rPr lang="pt-BR" baseline="-25000" smtClean="0">
                <a:latin typeface="Comic Sans MS" pitchFamily="66" charset="0"/>
              </a:rPr>
              <a:t>6 </a:t>
            </a:r>
            <a:r>
              <a:rPr lang="pt-BR" smtClean="0">
                <a:latin typeface="Comic Sans MS" pitchFamily="66" charset="0"/>
              </a:rPr>
              <a:t> + 6O</a:t>
            </a:r>
            <a:r>
              <a:rPr lang="pt-BR" baseline="-25000" smtClean="0">
                <a:latin typeface="Comic Sans MS" pitchFamily="66" charset="0"/>
              </a:rPr>
              <a:t>2 </a:t>
            </a:r>
            <a:r>
              <a:rPr lang="pt-BR" smtClean="0">
                <a:latin typeface="Comic Sans MS" pitchFamily="66" charset="0"/>
              </a:rPr>
              <a:t> → 6CO</a:t>
            </a:r>
            <a:r>
              <a:rPr lang="pt-BR" baseline="-25000" smtClean="0">
                <a:latin typeface="Comic Sans MS" pitchFamily="66" charset="0"/>
              </a:rPr>
              <a:t>2 </a:t>
            </a:r>
            <a:r>
              <a:rPr lang="pt-BR" smtClean="0">
                <a:latin typeface="Comic Sans MS" pitchFamily="66" charset="0"/>
              </a:rPr>
              <a:t> + 6H</a:t>
            </a:r>
            <a:r>
              <a:rPr lang="pt-BR" baseline="-25000" smtClean="0">
                <a:latin typeface="Comic Sans MS" pitchFamily="66" charset="0"/>
              </a:rPr>
              <a:t>2</a:t>
            </a:r>
            <a:r>
              <a:rPr lang="pt-BR" smtClean="0">
                <a:latin typeface="Comic Sans MS" pitchFamily="66" charset="0"/>
              </a:rPr>
              <a:t>O + 38 ATP</a:t>
            </a:r>
            <a:endParaRPr lang="en-US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2667000"/>
            <a:ext cx="82296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>
                <a:latin typeface="Comic Sans MS" pitchFamily="66" charset="0"/>
              </a:rPr>
              <a:t> The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Krebs cycle</a:t>
            </a:r>
            <a:r>
              <a:rPr lang="en-US" sz="3200">
                <a:latin typeface="Comic Sans MS" pitchFamily="66" charset="0"/>
              </a:rPr>
              <a:t> and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electron transport</a:t>
            </a:r>
            <a:r>
              <a:rPr lang="en-US" sz="3200">
                <a:latin typeface="Comic Sans MS" pitchFamily="66" charset="0"/>
              </a:rPr>
              <a:t> take place in the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mitochondria</a:t>
            </a:r>
          </a:p>
          <a:p>
            <a:pPr>
              <a:buFont typeface="Wingdings" pitchFamily="2" charset="2"/>
              <a:buChar char="Ø"/>
            </a:pPr>
            <a:r>
              <a:rPr lang="en-US" sz="3200">
                <a:latin typeface="Comic Sans MS" pitchFamily="66" charset="0"/>
              </a:rPr>
              <a:t> The Krebs cycle and electron transport maximize ATP yield 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>
                <a:latin typeface="Comic Sans MS" pitchFamily="66" charset="0"/>
              </a:rPr>
              <a:t>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38 ATP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vs.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>
                <a:solidFill>
                  <a:srgbClr val="CC0000"/>
                </a:solidFill>
                <a:latin typeface="Comic Sans MS" pitchFamily="66" charset="0"/>
              </a:rPr>
              <a:t>2 ATP</a:t>
            </a:r>
            <a:r>
              <a:rPr lang="en-US" sz="3200">
                <a:latin typeface="Comic Sans MS" pitchFamily="66" charset="0"/>
              </a:rPr>
              <a:t> for fermentation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Anaerobic Respiration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(Alcohol Fermentation)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</a:t>
            </a:r>
            <a:r>
              <a:rPr lang="en-US" smtClean="0">
                <a:latin typeface="Comic Sans MS" pitchFamily="66" charset="0"/>
              </a:rPr>
              <a:t>C</a:t>
            </a:r>
            <a:r>
              <a:rPr lang="en-US" baseline="-25000" smtClean="0">
                <a:latin typeface="Comic Sans MS" pitchFamily="66" charset="0"/>
              </a:rPr>
              <a:t>6</a:t>
            </a:r>
            <a:r>
              <a:rPr lang="en-US" smtClean="0">
                <a:latin typeface="Comic Sans MS" pitchFamily="66" charset="0"/>
              </a:rPr>
              <a:t>H</a:t>
            </a:r>
            <a:r>
              <a:rPr lang="en-US" baseline="-25000" smtClean="0">
                <a:latin typeface="Comic Sans MS" pitchFamily="66" charset="0"/>
              </a:rPr>
              <a:t>12</a:t>
            </a:r>
            <a:r>
              <a:rPr lang="en-US" smtClean="0">
                <a:latin typeface="Comic Sans MS" pitchFamily="66" charset="0"/>
              </a:rPr>
              <a:t>O</a:t>
            </a:r>
            <a:r>
              <a:rPr lang="en-US" baseline="-25000" smtClean="0">
                <a:latin typeface="Comic Sans MS" pitchFamily="66" charset="0"/>
              </a:rPr>
              <a:t>6</a:t>
            </a:r>
            <a:r>
              <a:rPr lang="en-US" smtClean="0">
                <a:latin typeface="Comic Sans MS" pitchFamily="66" charset="0"/>
              </a:rPr>
              <a:t> → 2 CH</a:t>
            </a:r>
            <a:r>
              <a:rPr lang="en-US" baseline="-25000" smtClean="0">
                <a:latin typeface="Comic Sans MS" pitchFamily="66" charset="0"/>
              </a:rPr>
              <a:t>3</a:t>
            </a:r>
            <a:r>
              <a:rPr lang="en-US" smtClean="0">
                <a:latin typeface="Comic Sans MS" pitchFamily="66" charset="0"/>
              </a:rPr>
              <a:t>CH</a:t>
            </a:r>
            <a:r>
              <a:rPr lang="en-US" baseline="-25000" smtClean="0">
                <a:latin typeface="Comic Sans MS" pitchFamily="66" charset="0"/>
              </a:rPr>
              <a:t>2</a:t>
            </a:r>
            <a:r>
              <a:rPr lang="en-US" smtClean="0">
                <a:latin typeface="Comic Sans MS" pitchFamily="66" charset="0"/>
              </a:rPr>
              <a:t>OH + 2 CO</a:t>
            </a:r>
            <a:r>
              <a:rPr lang="en-US" baseline="-25000" smtClean="0">
                <a:latin typeface="Comic Sans MS" pitchFamily="66" charset="0"/>
              </a:rPr>
              <a:t>2</a:t>
            </a:r>
            <a:r>
              <a:rPr lang="en-US" smtClean="0">
                <a:latin typeface="Comic Sans MS" pitchFamily="66" charset="0"/>
              </a:rPr>
              <a:t> +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2 ATP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mic Sans MS" pitchFamily="66" charset="0"/>
              </a:rPr>
              <a:t>   glucose      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ethyl alcohol</a:t>
            </a:r>
            <a:r>
              <a:rPr lang="en-US" smtClean="0">
                <a:latin typeface="Comic Sans MS" pitchFamily="66" charset="0"/>
              </a:rPr>
              <a:t>   carbon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mic Sans MS" pitchFamily="66" charset="0"/>
              </a:rPr>
              <a:t>                                           dioxide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3810000"/>
            <a:ext cx="81407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Alcohol fermentation</a:t>
            </a:r>
            <a:r>
              <a:rPr lang="en-US" sz="3200">
                <a:latin typeface="Comic Sans MS" pitchFamily="66" charset="0"/>
              </a:rPr>
              <a:t> takes place in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yeast</a:t>
            </a:r>
            <a:endParaRPr lang="en-US" sz="3200"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US" sz="3200">
                <a:latin typeface="Comic Sans MS" pitchFamily="66" charset="0"/>
              </a:rPr>
              <a:t>and some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bacteria</a:t>
            </a:r>
            <a:r>
              <a:rPr lang="en-US" sz="3200">
                <a:latin typeface="Comic Sans MS" pitchFamily="66" charset="0"/>
              </a:rPr>
              <a:t>, and yields only the</a:t>
            </a:r>
            <a:endParaRPr lang="en-US" sz="320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2 ATP</a:t>
            </a:r>
            <a:r>
              <a:rPr lang="en-US" sz="3200">
                <a:latin typeface="Comic Sans MS" pitchFamily="66" charset="0"/>
              </a:rPr>
              <a:t> produced in glycolysis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Anaerobic Respiration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(Lactic Acid Fermentation)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05600" cy="1600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</a:t>
            </a:r>
            <a:r>
              <a:rPr lang="en-US" smtClean="0">
                <a:latin typeface="Comic Sans MS" pitchFamily="66" charset="0"/>
              </a:rPr>
              <a:t>C</a:t>
            </a:r>
            <a:r>
              <a:rPr lang="en-US" baseline="-25000" smtClean="0">
                <a:latin typeface="Comic Sans MS" pitchFamily="66" charset="0"/>
              </a:rPr>
              <a:t>6</a:t>
            </a:r>
            <a:r>
              <a:rPr lang="en-US" smtClean="0">
                <a:latin typeface="Comic Sans MS" pitchFamily="66" charset="0"/>
              </a:rPr>
              <a:t>H</a:t>
            </a:r>
            <a:r>
              <a:rPr lang="en-US" baseline="-25000" smtClean="0">
                <a:latin typeface="Comic Sans MS" pitchFamily="66" charset="0"/>
              </a:rPr>
              <a:t>12</a:t>
            </a:r>
            <a:r>
              <a:rPr lang="en-US" smtClean="0">
                <a:latin typeface="Comic Sans MS" pitchFamily="66" charset="0"/>
              </a:rPr>
              <a:t>O</a:t>
            </a:r>
            <a:r>
              <a:rPr lang="en-US" baseline="-25000" smtClean="0">
                <a:latin typeface="Comic Sans MS" pitchFamily="66" charset="0"/>
              </a:rPr>
              <a:t>6</a:t>
            </a:r>
            <a:r>
              <a:rPr lang="en-US" smtClean="0">
                <a:latin typeface="Comic Sans MS" pitchFamily="66" charset="0"/>
              </a:rPr>
              <a:t> → 2 C</a:t>
            </a:r>
            <a:r>
              <a:rPr lang="en-US" baseline="-25000" smtClean="0">
                <a:latin typeface="Comic Sans MS" pitchFamily="66" charset="0"/>
              </a:rPr>
              <a:t>3</a:t>
            </a:r>
            <a:r>
              <a:rPr lang="en-US" smtClean="0">
                <a:latin typeface="Comic Sans MS" pitchFamily="66" charset="0"/>
              </a:rPr>
              <a:t>H</a:t>
            </a:r>
            <a:r>
              <a:rPr lang="en-US" baseline="-25000" smtClean="0">
                <a:latin typeface="Comic Sans MS" pitchFamily="66" charset="0"/>
              </a:rPr>
              <a:t>6</a:t>
            </a:r>
            <a:r>
              <a:rPr lang="en-US" smtClean="0">
                <a:latin typeface="Comic Sans MS" pitchFamily="66" charset="0"/>
              </a:rPr>
              <a:t>O</a:t>
            </a:r>
            <a:r>
              <a:rPr lang="en-US" baseline="-25000" smtClean="0">
                <a:latin typeface="Comic Sans MS" pitchFamily="66" charset="0"/>
              </a:rPr>
              <a:t>3</a:t>
            </a:r>
            <a:r>
              <a:rPr lang="en-US" smtClean="0">
                <a:latin typeface="Comic Sans MS" pitchFamily="66" charset="0"/>
              </a:rPr>
              <a:t> +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2 ATP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mic Sans MS" pitchFamily="66" charset="0"/>
              </a:rPr>
              <a:t>   glucose     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lactic acid</a:t>
            </a:r>
            <a:endParaRPr lang="en-US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mic Sans MS" pitchFamily="66" charset="0"/>
              </a:rPr>
              <a:t>                                           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3400" y="3200400"/>
            <a:ext cx="8229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Lactic acid fermentation</a:t>
            </a:r>
            <a:r>
              <a:rPr lang="en-US" sz="3200">
                <a:latin typeface="Comic Sans MS" pitchFamily="66" charset="0"/>
              </a:rPr>
              <a:t> takes place in</a:t>
            </a:r>
          </a:p>
          <a:p>
            <a:pPr>
              <a:buFont typeface="Arial" charset="0"/>
              <a:buNone/>
            </a:pP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animal cells </a:t>
            </a:r>
            <a:r>
              <a:rPr lang="en-US" sz="3200">
                <a:latin typeface="Comic Sans MS" pitchFamily="66" charset="0"/>
              </a:rPr>
              <a:t>and some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bacteria and fungi</a:t>
            </a:r>
            <a:r>
              <a:rPr lang="en-US" sz="3200">
                <a:latin typeface="Comic Sans MS" pitchFamily="66" charset="0"/>
              </a:rPr>
              <a:t>;</a:t>
            </a:r>
          </a:p>
          <a:p>
            <a:pPr>
              <a:buFont typeface="Arial" charset="0"/>
              <a:buNone/>
            </a:pPr>
            <a:r>
              <a:rPr lang="en-US" sz="3200">
                <a:latin typeface="Comic Sans MS" pitchFamily="66" charset="0"/>
              </a:rPr>
              <a:t>it yields only the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2 ATP</a:t>
            </a:r>
            <a:r>
              <a:rPr lang="en-US" sz="3200">
                <a:latin typeface="Comic Sans MS" pitchFamily="66" charset="0"/>
              </a:rPr>
              <a:t> produced in glycolysis.</a:t>
            </a:r>
          </a:p>
          <a:p>
            <a:endParaRPr lang="en-US" sz="3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glycolys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053513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914400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Glycolysis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takes place in the cytoplasm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Glycolysis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Simplified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(greatly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)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9" name="Picture 3" descr="glycolys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5709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3810000"/>
            <a:ext cx="777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If oxygen </a:t>
            </a:r>
            <a:r>
              <a:rPr lang="en-US" sz="3200" b="1" i="1" u="sng">
                <a:latin typeface="Comic Sans MS" pitchFamily="66" charset="0"/>
              </a:rPr>
              <a:t>is</a:t>
            </a:r>
            <a:r>
              <a:rPr lang="en-US" sz="3200">
                <a:latin typeface="Comic Sans MS" pitchFamily="66" charset="0"/>
              </a:rPr>
              <a:t> available (aerobic), then pyruvate enters the Krebs cycle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5181600"/>
            <a:ext cx="777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If oxygen </a:t>
            </a:r>
            <a:r>
              <a:rPr lang="en-US" sz="3200" b="1" i="1" u="sng">
                <a:latin typeface="Comic Sans MS" pitchFamily="66" charset="0"/>
              </a:rPr>
              <a:t>is not</a:t>
            </a:r>
            <a:r>
              <a:rPr lang="en-US" sz="3200">
                <a:latin typeface="Comic Sans MS" pitchFamily="66" charset="0"/>
              </a:rPr>
              <a:t> available(anaerobic), then pyruvate undergoes fermentation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Aerobic respiration</a:t>
            </a:r>
          </a:p>
        </p:txBody>
      </p:sp>
      <p:pic>
        <p:nvPicPr>
          <p:cNvPr id="5123" name="Picture 3" descr="CellRespir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Synonymous Terms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9000"/>
          </a:xfrm>
        </p:spPr>
        <p:txBody>
          <a:bodyPr/>
          <a:lstStyle/>
          <a:p>
            <a:r>
              <a:rPr lang="en-US" sz="4400" smtClean="0">
                <a:latin typeface="Comic Sans MS" pitchFamily="66" charset="0"/>
              </a:rPr>
              <a:t>Krebs cycle</a:t>
            </a:r>
          </a:p>
          <a:p>
            <a:r>
              <a:rPr lang="en-US" sz="4400" smtClean="0">
                <a:latin typeface="Comic Sans MS" pitchFamily="66" charset="0"/>
              </a:rPr>
              <a:t>Citric acid cycle</a:t>
            </a:r>
          </a:p>
          <a:p>
            <a:r>
              <a:rPr lang="en-US" sz="4400" smtClean="0">
                <a:latin typeface="Comic Sans MS" pitchFamily="66" charset="0"/>
              </a:rPr>
              <a:t>Tri-carboxylic acid cycle (TCA cycle)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mitochondri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38200"/>
            <a:ext cx="71374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Mitochondrial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533400" y="52578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Krebs cycle</a:t>
            </a:r>
            <a:r>
              <a:rPr lang="en-US" sz="2800">
                <a:latin typeface="Comic Sans MS" pitchFamily="66" charset="0"/>
              </a:rPr>
              <a:t> takes place across inner membrane space (matrix) of the mitochondrion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28600" y="2286000"/>
            <a:ext cx="9144000" cy="1143000"/>
          </a:xfrm>
        </p:spPr>
        <p:txBody>
          <a:bodyPr/>
          <a:lstStyle/>
          <a:p>
            <a:r>
              <a:rPr lang="en-US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ElectronTransport</a:t>
            </a:r>
          </a:p>
        </p:txBody>
      </p:sp>
      <p:pic>
        <p:nvPicPr>
          <p:cNvPr id="9224" name="Picture 8" descr="Image:Mitochondrial electron transport cha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763000" cy="675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Role of Oxygen (O</a:t>
            </a:r>
            <a:r>
              <a:rPr lang="en-US" b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038600" y="1219200"/>
            <a:ext cx="487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Oxygen is the terminal (final) electron acceptor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447800" y="4953000"/>
            <a:ext cx="6488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½ O</a:t>
            </a:r>
            <a:r>
              <a:rPr lang="en-US" sz="40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+ 2H</a:t>
            </a:r>
            <a:r>
              <a:rPr lang="en-US" sz="4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+ 2e</a:t>
            </a:r>
            <a:r>
              <a:rPr lang="en-US" sz="4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 H</a:t>
            </a:r>
            <a:r>
              <a:rPr lang="en-US" sz="40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2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O</a:t>
            </a:r>
            <a:endParaRPr lang="en-US" sz="4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114800" y="2514600"/>
            <a:ext cx="4572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  <a:sym typeface="Symbol" pitchFamily="18" charset="2"/>
              </a:rPr>
              <a:t> Oxygen is needed only in the very LAST step of cellular respiration!</a:t>
            </a: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3505200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mitochondri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38200"/>
            <a:ext cx="71374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Mitochondrial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04800" y="5257800"/>
            <a:ext cx="883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Infoldings (cristae) increase the area of membrane surface available for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electron transport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547</Words>
  <Application>Microsoft Office PowerPoint</Application>
  <PresentationFormat>Екран (4:3)</PresentationFormat>
  <Paragraphs>121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Cellular Respiration</vt:lpstr>
      <vt:lpstr>Glycolysis takes place in the cytoplasm </vt:lpstr>
      <vt:lpstr>Glycolysis Simplified  (greatly )</vt:lpstr>
      <vt:lpstr>Aerobic respiration</vt:lpstr>
      <vt:lpstr>Synonymous Terms</vt:lpstr>
      <vt:lpstr>Mitochondrial Structure</vt:lpstr>
      <vt:lpstr>ElectronTransport</vt:lpstr>
      <vt:lpstr>The Role of Oxygen (O2)</vt:lpstr>
      <vt:lpstr>Mitochondrial Structure</vt:lpstr>
      <vt:lpstr>Aerobic Respiration</vt:lpstr>
      <vt:lpstr>Anaerobic Respiration (Alcohol Fermentation)</vt:lpstr>
      <vt:lpstr>Anaerobic Respiration (Lactic Acid Fermentation)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Respiration</dc:title>
  <dc:creator>Andy</dc:creator>
  <cp:lastModifiedBy>RomaK</cp:lastModifiedBy>
  <cp:revision>47</cp:revision>
  <dcterms:created xsi:type="dcterms:W3CDTF">2008-08-17T23:38:42Z</dcterms:created>
  <dcterms:modified xsi:type="dcterms:W3CDTF">2015-09-03T12:07:32Z</dcterms:modified>
</cp:coreProperties>
</file>